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59" r:id="rId5"/>
    <p:sldId id="263" r:id="rId6"/>
    <p:sldId id="260" r:id="rId7"/>
    <p:sldId id="265" r:id="rId8"/>
    <p:sldId id="257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rambler.ru/pic_cache?url=http://www.veneportaal.ee/laps/index.html&amp;bi=http://www.veneportaal.ee/laps/carmin.jpg&amp;i=http://media5.picsearch.com/is?rEurelXgyWr4R79-13UIuZbb6eIDzhqhNm23XPA-NbM&amp;w=128&amp;h=109&amp;f=6&amp;q=%D0%B4%D0%B5%D1%82%D0%B8%20%D0%B7%D0%B0%20%D1%80%D1%83%D0%BB%D0%B5%D0%BC&amp;p=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Внимание! Дети – на дорог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2621106" cy="2428892"/>
          </a:xfrm>
          <a:prstGeom prst="rect">
            <a:avLst/>
          </a:prstGeom>
          <a:noFill/>
          <a:ln w="60325" cmpd="thinThick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0760" y="7857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85794"/>
            <a:ext cx="52142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071678"/>
            <a:ext cx="35256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Дети 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дороге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857364"/>
            <a:ext cx="64317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381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Удачи </a:t>
            </a:r>
          </a:p>
          <a:p>
            <a:pPr algn="ctr"/>
            <a:r>
              <a:rPr lang="ru-RU" sz="9600" b="1" cap="none" spc="0" dirty="0" smtClean="0">
                <a:ln w="3810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дорогах!</a:t>
            </a:r>
            <a:endParaRPr lang="ru-RU" sz="9600" b="1" cap="none" spc="0" dirty="0">
              <a:ln w="3810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8" y="714356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темное время суток на улице нужно использовать на одежде </a:t>
            </a:r>
            <a:r>
              <a:rPr lang="ru-RU" sz="2400" b="1" dirty="0" err="1" smtClean="0"/>
              <a:t>световозвращающие</a:t>
            </a:r>
            <a:r>
              <a:rPr lang="ru-RU" sz="2400" b="1" dirty="0" smtClean="0"/>
              <a:t> элементы.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Их можно размещать на сумках, куртке или других предметах.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Такими же элементами безопасности нужно оснастить санки, коляски и велосипеды</a:t>
            </a:r>
            <a:endParaRPr lang="ru-RU" sz="2400" dirty="0"/>
          </a:p>
        </p:txBody>
      </p:sp>
      <p:pic>
        <p:nvPicPr>
          <p:cNvPr id="21507" name="Picture 3" descr="C:\Documents and Settings\учитель\Рабочий стол\image7726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2928953" cy="4452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учитель\Рабочий стол\0c77eb9eb8b2158830971fb31b2bf9550b016a59_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857232"/>
            <a:ext cx="4224869" cy="3167068"/>
          </a:xfrm>
          <a:prstGeom prst="rect">
            <a:avLst/>
          </a:prstGeom>
          <a:noFill/>
          <a:ln w="34925" cmpd="thinThick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4500570"/>
            <a:ext cx="7429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Согласно “Правилам дорожного движения” ездить на велосипеде всех типов по улицам и автомобильным дорогам можно лицам </a:t>
            </a:r>
          </a:p>
          <a:p>
            <a:pPr algn="ctr"/>
            <a:r>
              <a:rPr lang="ru-RU" sz="2800" b="1" dirty="0" smtClean="0"/>
              <a:t>не моложе 14 лет.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500174"/>
            <a:ext cx="72152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Велосипедистам запрещается ездить по тротуарам и пешеходным дорожкам, а также ездить, не держась за руль или не держа ноги на педалях.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/>
              <a:t>      По улицам и дорогам движение велосипедов разрешается на расстоянии не более 1 м от правого края проезжей части и только в один ряд. </a:t>
            </a:r>
          </a:p>
          <a:p>
            <a:pPr algn="just"/>
            <a:r>
              <a:rPr lang="ru-RU" sz="2400" b="1" dirty="0" smtClean="0"/>
              <a:t>     </a:t>
            </a:r>
          </a:p>
          <a:p>
            <a:pPr algn="just"/>
            <a:r>
              <a:rPr lang="ru-RU" sz="2400" b="1" dirty="0" smtClean="0"/>
              <a:t>     На дорогах допускается движение по обочине при условии, если это не мешает пешеходам.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467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для велосипедистов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642918"/>
            <a:ext cx="66437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Скутер с рабочим объемом </a:t>
            </a:r>
          </a:p>
          <a:p>
            <a:pPr algn="r"/>
            <a:r>
              <a:rPr lang="ru-RU" sz="2800" b="1" dirty="0" smtClean="0"/>
              <a:t>двигателя менее 50 куб. см приравнивается к </a:t>
            </a:r>
            <a:r>
              <a:rPr lang="ru-RU" sz="2800" b="1" u="sng" dirty="0" smtClean="0"/>
              <a:t>мопедам</a:t>
            </a:r>
            <a:r>
              <a:rPr lang="ru-RU" sz="2800" b="1" dirty="0" smtClean="0"/>
              <a:t>,</a:t>
            </a:r>
          </a:p>
          <a:p>
            <a:pPr algn="r"/>
            <a:r>
              <a:rPr lang="ru-RU" sz="2800" b="1" dirty="0" smtClean="0"/>
              <a:t> </a:t>
            </a:r>
          </a:p>
          <a:p>
            <a:pPr algn="r"/>
            <a:r>
              <a:rPr lang="ru-RU" sz="2800" b="1" dirty="0" smtClean="0"/>
              <a:t>а при объеме двигателя </a:t>
            </a:r>
          </a:p>
          <a:p>
            <a:pPr algn="r"/>
            <a:r>
              <a:rPr lang="ru-RU" sz="2800" b="1" dirty="0" smtClean="0"/>
              <a:t>более 50 куб. см </a:t>
            </a:r>
          </a:p>
          <a:p>
            <a:pPr algn="r"/>
            <a:r>
              <a:rPr lang="ru-RU" sz="2800" b="1" dirty="0" smtClean="0"/>
              <a:t>– </a:t>
            </a:r>
            <a:r>
              <a:rPr lang="ru-RU" sz="2800" b="1" u="sng" dirty="0" smtClean="0"/>
              <a:t>к мотоциклам</a:t>
            </a:r>
            <a:r>
              <a:rPr lang="ru-RU" sz="3200" b="1" dirty="0" smtClean="0"/>
              <a:t>.</a:t>
            </a:r>
          </a:p>
          <a:p>
            <a:pPr algn="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4572008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Управлять мопедом при движении по дорогам разрешается лицам </a:t>
            </a:r>
          </a:p>
          <a:p>
            <a:pPr algn="ctr"/>
            <a:r>
              <a:rPr lang="ru-RU" sz="3600" b="1" dirty="0" smtClean="0"/>
              <a:t>не моложе 16 лет </a:t>
            </a:r>
          </a:p>
          <a:p>
            <a:pPr algn="ctr"/>
            <a:endParaRPr lang="ru-RU" dirty="0"/>
          </a:p>
        </p:txBody>
      </p:sp>
      <p:pic>
        <p:nvPicPr>
          <p:cNvPr id="20482" name="Picture 2" descr="C:\Documents and Settings\учитель\Рабочий стол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642918"/>
            <a:ext cx="348511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071546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Ребенка в возрасте до 12 лет необходимо перевозить в автомобиле только</a:t>
            </a:r>
          </a:p>
          <a:p>
            <a:pPr algn="ctr"/>
            <a:r>
              <a:rPr lang="ru-RU" dirty="0" smtClean="0"/>
              <a:t> </a:t>
            </a:r>
            <a:r>
              <a:rPr lang="ru-RU" sz="2400" b="1" i="1" dirty="0" smtClean="0"/>
              <a:t>с использованием специальных детских удерживающих устройств, соответствующих весу и росту ребенка,</a:t>
            </a:r>
          </a:p>
        </p:txBody>
      </p:sp>
      <p:pic>
        <p:nvPicPr>
          <p:cNvPr id="4" name="Рисунок 3" descr="http://zakon-auto.ru/img/articles/avtokres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3714776" cy="2928943"/>
          </a:xfrm>
          <a:prstGeom prst="rect">
            <a:avLst/>
          </a:prstGeom>
          <a:noFill/>
          <a:ln w="22225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285728"/>
            <a:ext cx="5963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Перевозка детей в автомобиле.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00438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или иных средств, позволяющих пристегнуть ребенка с помощью ремней безопасности, предусмотренных конструкцией транспортного средства, а на переднем сиденье легкового автомобиля — только с использованием специальных детских удерживающих устройств.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571744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К сожалению, очень часто можно увидеть, как </a:t>
            </a:r>
            <a:r>
              <a:rPr lang="ru-RU" sz="2400" b="1" dirty="0" smtClean="0"/>
              <a:t>ребенок едет на руках у родителей. Это, пожалуй, самый опасный способ перевозки ребенка. </a:t>
            </a:r>
          </a:p>
          <a:p>
            <a:pPr algn="just"/>
            <a:r>
              <a:rPr lang="ru-RU" sz="2400" b="1" dirty="0" smtClean="0"/>
              <a:t>        </a:t>
            </a:r>
            <a:r>
              <a:rPr lang="ru-RU" sz="2400" dirty="0" smtClean="0"/>
              <a:t>Даже на среднескоростной городской улице в случае удара вес ребенка увеличивается в десятки раз и Вы не в состоянии удержать его в руках. </a:t>
            </a:r>
          </a:p>
          <a:p>
            <a:pPr algn="just"/>
            <a:r>
              <a:rPr lang="ru-RU" sz="2400" dirty="0" smtClean="0"/>
              <a:t>       К тому же Вы достаточно легко можете сильно придавить ребенка к переднему сидению или к лобовому стеклу своим же весом, тем самым причинив серьезные увечья ребенку.</a:t>
            </a:r>
            <a:endParaRPr lang="ru-RU" sz="2400" dirty="0"/>
          </a:p>
        </p:txBody>
      </p:sp>
      <p:pic>
        <p:nvPicPr>
          <p:cNvPr id="2253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163" y="-9340850"/>
            <a:ext cx="1219200" cy="1038225"/>
          </a:xfrm>
          <a:prstGeom prst="rect">
            <a:avLst/>
          </a:prstGeom>
          <a:noFill/>
        </p:spPr>
      </p:pic>
      <p:pic>
        <p:nvPicPr>
          <p:cNvPr id="22532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163" y="-9340850"/>
            <a:ext cx="1219200" cy="1038225"/>
          </a:xfrm>
          <a:prstGeom prst="rect">
            <a:avLst/>
          </a:prstGeom>
          <a:noFill/>
        </p:spPr>
      </p:pic>
      <p:pic>
        <p:nvPicPr>
          <p:cNvPr id="22534" name="Picture 6" descr="C:\Documents and Settings\учитель\Рабочий стол\CAMH2Z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85728"/>
            <a:ext cx="2928958" cy="2202395"/>
          </a:xfrm>
          <a:prstGeom prst="rect">
            <a:avLst/>
          </a:prstGeom>
          <a:noFill/>
          <a:ln w="22225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142984"/>
            <a:ext cx="7572396" cy="108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327" rIns="71415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Ребенок за рулем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это угроза для общества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1028" name="Picture 4" descr="В США мальчик за рулем чуть не сбил двух пешех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42970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учитель\Рабочий стол\фото\100SSCAM\S6000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2928958" cy="2196719"/>
          </a:xfrm>
          <a:prstGeom prst="rect">
            <a:avLst/>
          </a:prstGeom>
          <a:noFill/>
          <a:ln w="19050" cmpd="thinThick">
            <a:solidFill>
              <a:schemeClr val="tx1"/>
            </a:solidFill>
          </a:ln>
        </p:spPr>
      </p:pic>
      <p:pic>
        <p:nvPicPr>
          <p:cNvPr id="23556" name="Picture 4" descr="C:\Documents and Settings\учитель\Рабочий стол\фото\100SSCAM\S600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00570"/>
            <a:ext cx="2738456" cy="2053843"/>
          </a:xfrm>
          <a:prstGeom prst="rect">
            <a:avLst/>
          </a:prstGeom>
          <a:noFill/>
        </p:spPr>
      </p:pic>
      <p:pic>
        <p:nvPicPr>
          <p:cNvPr id="23557" name="Picture 5" descr="C:\Documents and Settings\учитель\Рабочий стол\фото\100SSCAM\S600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3048021" cy="2286016"/>
          </a:xfrm>
          <a:prstGeom prst="rect">
            <a:avLst/>
          </a:prstGeom>
          <a:noFill/>
        </p:spPr>
      </p:pic>
      <p:pic>
        <p:nvPicPr>
          <p:cNvPr id="23558" name="Picture 6" descr="C:\Documents and Settings\учитель\Рабочий стол\фото\108___10\IMG_1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643314"/>
            <a:ext cx="3048134" cy="2286016"/>
          </a:xfrm>
          <a:prstGeom prst="rect">
            <a:avLst/>
          </a:prstGeom>
          <a:noFill/>
        </p:spPr>
      </p:pic>
      <p:pic>
        <p:nvPicPr>
          <p:cNvPr id="23559" name="Picture 7" descr="C:\Documents and Settings\учитель\Рабочий стол\фото\21.10.2010\S6000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42"/>
            <a:ext cx="2143140" cy="2857520"/>
          </a:xfrm>
          <a:prstGeom prst="rect">
            <a:avLst/>
          </a:prstGeom>
          <a:noFill/>
        </p:spPr>
      </p:pic>
      <p:pic>
        <p:nvPicPr>
          <p:cNvPr id="23560" name="Picture 8" descr="C:\Documents and Settings\учитель\Рабочий стол\фото\21.10.2010\S60001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57166"/>
            <a:ext cx="2552654" cy="191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pc1504</cp:lastModifiedBy>
  <cp:revision>21</cp:revision>
  <dcterms:modified xsi:type="dcterms:W3CDTF">2018-05-28T09:57:14Z</dcterms:modified>
</cp:coreProperties>
</file>